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02" autoAdjust="0"/>
  </p:normalViewPr>
  <p:slideViewPr>
    <p:cSldViewPr>
      <p:cViewPr varScale="1">
        <p:scale>
          <a:sx n="89" d="100"/>
          <a:sy n="89" d="100"/>
        </p:scale>
        <p:origin x="179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4.7.2017</a:t>
            </a:fld>
            <a:endParaRPr lang="sk-SK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Školska godina 2015./2016. </a:t>
            </a:r>
            <a:r>
              <a:rPr lang="hr-HR" dirty="0" smtClean="0"/>
              <a:t>Dužna</a:t>
            </a:r>
          </a:p>
          <a:p>
            <a:r>
              <a:rPr lang="hr-HR" dirty="0" smtClean="0"/>
              <a:t>Školska godina 2016./2017.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stručna suradnica Knjižničarka: </a:t>
            </a:r>
          </a:p>
          <a:p>
            <a:r>
              <a:rPr lang="hr-HR" dirty="0" smtClean="0"/>
              <a:t>Marijana Kuna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Knjižnica OŠ Čeminac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Zatečeno stanje knjižnog fonda: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ukupno 3435 primjerka građe; 1386 naslova</a:t>
            </a:r>
          </a:p>
          <a:p>
            <a:r>
              <a:rPr lang="hr-HR" dirty="0" smtClean="0"/>
              <a:t>u Kozarcu 83 primjerka; 26 naslova (2,5% primjeraka i 2% naslova od cjelokupne zbirke)</a:t>
            </a:r>
          </a:p>
          <a:p>
            <a:r>
              <a:rPr lang="hr-HR" dirty="0" smtClean="0"/>
              <a:t>knjižnični fond knjižnice OŠ Čeminac se sastoji od  8 zbirki: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učiteljska zbirka: 420 primjeraka, 322 naslova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učenička zbirka: 2449 primjerka, 615 naslova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referentna zbirka: 391 primjerak, 387 naslova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zbirka multimedije: 122 jedinice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zbirka Europske Unije: 7 primjeraka, 7 naslova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zbirka Ljudska prava: 7 primjeraka, 7 naslova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zbirka stripova: 16 primjerka, 3 naslova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zbirka časopisa: 23 naslova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 čemu treba misliti pri stvaranju kvalitetne knjižnice: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fond treba zadovoljavati potrebe učenika i nastavnika, 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fond treba imati dovoljno primjeraka za svoje korisnike, odnosno zadovoljava propise Standarda za rad knjižnica, 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korisnici trebaju imati slobodan pristupu građi.</a:t>
            </a:r>
          </a:p>
          <a:p>
            <a:endParaRPr lang="hr-HR" dirty="0" smtClean="0"/>
          </a:p>
          <a:p>
            <a:r>
              <a:rPr lang="hr-HR" dirty="0" smtClean="0"/>
              <a:t>optimalan broj primjeraka za lektiru je 3 prema prosjeku broja učenika prema razredima koji je 12,7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Izvješće na kraju školske godine!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u="sng" dirty="0" smtClean="0"/>
              <a:t>Nabava u 2015./2016. godini:</a:t>
            </a:r>
            <a:endParaRPr lang="hr-HR" dirty="0" smtClean="0"/>
          </a:p>
          <a:p>
            <a:r>
              <a:rPr lang="hr-HR" dirty="0" smtClean="0"/>
              <a:t> </a:t>
            </a:r>
          </a:p>
          <a:p>
            <a:r>
              <a:rPr lang="hr-HR" dirty="0" smtClean="0"/>
              <a:t>Ukupan broj nabavljenih knjiga 29 u vrijednosti 1710.50 kn</a:t>
            </a:r>
          </a:p>
          <a:p>
            <a:r>
              <a:rPr lang="hr-HR" dirty="0" smtClean="0"/>
              <a:t> </a:t>
            </a:r>
          </a:p>
          <a:p>
            <a:r>
              <a:rPr lang="hr-HR" dirty="0" smtClean="0"/>
              <a:t>Od toga, broj kupljenih knjiga 19 u vrijednosti 1131.6 kn</a:t>
            </a:r>
          </a:p>
          <a:p>
            <a:r>
              <a:rPr lang="hr-HR" dirty="0" smtClean="0"/>
              <a:t> </a:t>
            </a:r>
          </a:p>
          <a:p>
            <a:r>
              <a:rPr lang="hr-HR" dirty="0" smtClean="0"/>
              <a:t>Od toga, broj poklonjenih knjiga 10 u vrijednosti 578.9 kn</a:t>
            </a:r>
          </a:p>
          <a:p>
            <a:r>
              <a:rPr lang="hr-HR" dirty="0" smtClean="0"/>
              <a:t> </a:t>
            </a:r>
          </a:p>
          <a:p>
            <a:r>
              <a:rPr lang="hr-HR" dirty="0" err="1" smtClean="0"/>
              <a:t>Neknjižna</a:t>
            </a:r>
            <a:r>
              <a:rPr lang="hr-HR" dirty="0" smtClean="0"/>
              <a:t> građa-broj jedinica   0  u vrijednosti 0,00 kn</a:t>
            </a:r>
          </a:p>
          <a:p>
            <a:r>
              <a:rPr lang="hr-HR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u="sng" dirty="0"/>
              <a:t>Nabava u </a:t>
            </a:r>
            <a:r>
              <a:rPr lang="hr-HR" b="1" u="sng" dirty="0" smtClean="0"/>
              <a:t>2016./2017. </a:t>
            </a:r>
            <a:r>
              <a:rPr lang="hr-HR" b="1" u="sng" dirty="0"/>
              <a:t>godini:</a:t>
            </a:r>
            <a:endParaRPr lang="hr-HR" dirty="0"/>
          </a:p>
          <a:p>
            <a:r>
              <a:rPr lang="hr-HR" dirty="0"/>
              <a:t> </a:t>
            </a:r>
          </a:p>
          <a:p>
            <a:r>
              <a:rPr lang="hr-HR" dirty="0"/>
              <a:t>Ukupan broj nabavljenih </a:t>
            </a:r>
            <a:r>
              <a:rPr lang="hr-HR" dirty="0" smtClean="0"/>
              <a:t>knjiga 37 </a:t>
            </a:r>
            <a:r>
              <a:rPr lang="hr-HR" dirty="0"/>
              <a:t>u vrijednosti </a:t>
            </a:r>
            <a:r>
              <a:rPr lang="hr-HR" dirty="0" smtClean="0"/>
              <a:t>2704,89 </a:t>
            </a:r>
            <a:r>
              <a:rPr lang="hr-HR" dirty="0"/>
              <a:t>kn</a:t>
            </a:r>
          </a:p>
          <a:p>
            <a:r>
              <a:rPr lang="hr-HR" dirty="0"/>
              <a:t> </a:t>
            </a:r>
          </a:p>
          <a:p>
            <a:r>
              <a:rPr lang="hr-HR" dirty="0"/>
              <a:t>Od toga, broj kupljenih knjiga </a:t>
            </a:r>
            <a:r>
              <a:rPr lang="hr-HR" dirty="0" smtClean="0"/>
              <a:t>22 </a:t>
            </a:r>
            <a:r>
              <a:rPr lang="hr-HR" dirty="0"/>
              <a:t>u vrijednosti </a:t>
            </a:r>
            <a:r>
              <a:rPr lang="hr-HR" dirty="0" smtClean="0"/>
              <a:t>1934 </a:t>
            </a:r>
            <a:r>
              <a:rPr lang="hr-HR" dirty="0"/>
              <a:t>kn</a:t>
            </a:r>
          </a:p>
          <a:p>
            <a:r>
              <a:rPr lang="hr-HR" dirty="0"/>
              <a:t> </a:t>
            </a:r>
          </a:p>
          <a:p>
            <a:r>
              <a:rPr lang="hr-HR" dirty="0"/>
              <a:t>Od toga, broj poklonjenih knjiga </a:t>
            </a:r>
            <a:r>
              <a:rPr lang="hr-HR" dirty="0" smtClean="0"/>
              <a:t>15 </a:t>
            </a:r>
            <a:r>
              <a:rPr lang="hr-HR" dirty="0"/>
              <a:t>u vrijednosti </a:t>
            </a:r>
            <a:r>
              <a:rPr lang="hr-HR" dirty="0" smtClean="0"/>
              <a:t>770,29 </a:t>
            </a:r>
            <a:r>
              <a:rPr lang="hr-HR" dirty="0"/>
              <a:t>kn</a:t>
            </a:r>
          </a:p>
          <a:p>
            <a:r>
              <a:rPr lang="hr-HR" dirty="0"/>
              <a:t> </a:t>
            </a:r>
          </a:p>
          <a:p>
            <a:r>
              <a:rPr lang="hr-HR" dirty="0" err="1"/>
              <a:t>Neknjižna</a:t>
            </a:r>
            <a:r>
              <a:rPr lang="hr-HR" dirty="0"/>
              <a:t> građa-broj jedinica   0  u vrijednosti 0,00 kn</a:t>
            </a:r>
          </a:p>
          <a:p>
            <a:r>
              <a:rPr lang="hr-HR" dirty="0"/>
              <a:t> 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97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Najčitači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učenici razredne nastave – učenici </a:t>
            </a:r>
            <a:r>
              <a:rPr lang="hr-HR" dirty="0" smtClean="0"/>
              <a:t>4. </a:t>
            </a:r>
            <a:r>
              <a:rPr lang="hr-HR" smtClean="0"/>
              <a:t>razreda </a:t>
            </a:r>
            <a:r>
              <a:rPr lang="hr-HR" smtClean="0">
                <a:sym typeface="Wingdings" panose="05000000000000000000" pitchFamily="2" charset="2"/>
              </a:rPr>
              <a:t></a:t>
            </a:r>
            <a:endParaRPr lang="hr-HR" dirty="0" smtClean="0"/>
          </a:p>
          <a:p>
            <a:r>
              <a:rPr lang="hr-HR" dirty="0"/>
              <a:t>u</a:t>
            </a:r>
            <a:r>
              <a:rPr lang="hr-HR" dirty="0" smtClean="0"/>
              <a:t>čenici predmetne nastave – Luka Hlevnjak</a:t>
            </a:r>
            <a:endParaRPr lang="hr-HR" dirty="0" smtClean="0"/>
          </a:p>
          <a:p>
            <a:r>
              <a:rPr lang="hr-HR" dirty="0" smtClean="0"/>
              <a:t>praksa – imati što više ispunjenih kartona u svome džepiću – broj posuđenih knjiga nije mjerilo </a:t>
            </a:r>
            <a:r>
              <a:rPr lang="hr-HR" dirty="0" smtClean="0"/>
              <a:t>pročitanih knjiga</a:t>
            </a:r>
            <a:endParaRPr lang="hr-HR" dirty="0" smtClean="0"/>
          </a:p>
          <a:p>
            <a:r>
              <a:rPr lang="hr-HR" dirty="0" smtClean="0"/>
              <a:t>prema evidenciji najčitanija knjiga: </a:t>
            </a:r>
          </a:p>
          <a:p>
            <a:pPr>
              <a:buNone/>
            </a:pPr>
            <a:r>
              <a:rPr lang="hr-HR" dirty="0" smtClean="0"/>
              <a:t> - razredna nastava – Priče iz davnine</a:t>
            </a:r>
          </a:p>
          <a:p>
            <a:pPr>
              <a:buNone/>
            </a:pPr>
            <a:r>
              <a:rPr lang="hr-HR" dirty="0" smtClean="0"/>
              <a:t> - predmetna nastava – Koko u Parizu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Slobodan izbor - lektira</a:t>
            </a:r>
            <a:r>
              <a:rPr lang="hr-HR" dirty="0" smtClean="0"/>
              <a:t>: </a:t>
            </a:r>
            <a:r>
              <a:rPr lang="hr-HR" dirty="0" smtClean="0"/>
              <a:t>Arthur u zemlji </a:t>
            </a:r>
            <a:r>
              <a:rPr lang="hr-HR" dirty="0" err="1" smtClean="0"/>
              <a:t>Minimoja</a:t>
            </a:r>
            <a:r>
              <a:rPr lang="hr-HR" dirty="0" smtClean="0"/>
              <a:t>, Mrvice iz svakodnevice, Harry </a:t>
            </a:r>
            <a:r>
              <a:rPr lang="hr-HR" dirty="0" smtClean="0"/>
              <a:t>Potter, Iz dnevnika maloga Perice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Problemi: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10,00 kn za knjižnicu</a:t>
            </a:r>
          </a:p>
          <a:p>
            <a:r>
              <a:rPr lang="hr-HR" dirty="0" smtClean="0"/>
              <a:t>nema </a:t>
            </a:r>
            <a:r>
              <a:rPr lang="hr-HR" dirty="0" err="1" smtClean="0"/>
              <a:t>zakasnina</a:t>
            </a:r>
            <a:r>
              <a:rPr lang="hr-HR" dirty="0" smtClean="0"/>
              <a:t>, opomene ne služe svrsi</a:t>
            </a:r>
          </a:p>
          <a:p>
            <a:r>
              <a:rPr lang="hr-HR" dirty="0" smtClean="0"/>
              <a:t>program </a:t>
            </a:r>
            <a:r>
              <a:rPr lang="hr-HR" dirty="0" err="1" smtClean="0"/>
              <a:t>Metelwin</a:t>
            </a:r>
            <a:r>
              <a:rPr lang="hr-HR" dirty="0" smtClean="0"/>
              <a:t> za školske knjižnice – sam izračunava iznos duga – dobra praksa je oprostiti dug do 5,00 kn (10 radnih dana),  ali ukoliko je dug veći naplatiti – pravilnik o radu </a:t>
            </a:r>
            <a:r>
              <a:rPr lang="hr-HR" dirty="0" err="1" smtClean="0"/>
              <a:t>šk</a:t>
            </a:r>
            <a:r>
              <a:rPr lang="hr-HR" dirty="0" smtClean="0"/>
              <a:t>. knjižnice.  (problem rada svaki drugi dan). </a:t>
            </a:r>
            <a:endParaRPr lang="hr-HR" dirty="0" smtClean="0"/>
          </a:p>
          <a:p>
            <a:r>
              <a:rPr lang="hr-HR" dirty="0" smtClean="0"/>
              <a:t>Bliži se revizija knjižnoga fonda!!!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Financiranje knjižnice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18 učenika nije platilo 10,00 kn za knjižnicu</a:t>
            </a:r>
          </a:p>
          <a:p>
            <a:r>
              <a:rPr lang="hr-HR" dirty="0" smtClean="0"/>
              <a:t>1230,00 kn u blagajni – knjige za odlikaše 1210,25</a:t>
            </a:r>
          </a:p>
          <a:p>
            <a:r>
              <a:rPr lang="hr-HR" dirty="0" smtClean="0"/>
              <a:t>Rabat od  prodaje časopisa utrošen za poštarinu (projekt </a:t>
            </a:r>
            <a:r>
              <a:rPr lang="hr-HR" dirty="0" err="1" smtClean="0"/>
              <a:t>Bookmark</a:t>
            </a:r>
            <a:r>
              <a:rPr lang="hr-HR" dirty="0" smtClean="0"/>
              <a:t> – Slovenija i Portugal)</a:t>
            </a:r>
          </a:p>
          <a:p>
            <a:r>
              <a:rPr lang="hr-HR" dirty="0" smtClean="0"/>
              <a:t>Ostvaren rabat od prodaje likovnih mapa 612,00 i kupljeno je 7 knjiga po </a:t>
            </a:r>
            <a:r>
              <a:rPr lang="hr-HR" dirty="0" err="1" smtClean="0"/>
              <a:t>interliberskim</a:t>
            </a:r>
            <a:r>
              <a:rPr lang="hr-HR" dirty="0" smtClean="0"/>
              <a:t> cijenama. </a:t>
            </a:r>
          </a:p>
          <a:p>
            <a:r>
              <a:rPr lang="hr-HR" dirty="0" smtClean="0"/>
              <a:t>Stanje u blagajni 4. srpnja 2017. je 160,00 kn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9388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147</TotalTime>
  <Words>396</Words>
  <Application>Microsoft Office PowerPoint</Application>
  <PresentationFormat>Prikaz na zaslonu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Građanski</vt:lpstr>
      <vt:lpstr>Knjižnica OŠ Čeminac</vt:lpstr>
      <vt:lpstr>Zatečeno stanje knjižnog fonda:</vt:lpstr>
      <vt:lpstr>  O čemu treba misliti pri stvaranju kvalitetne knjižnice:</vt:lpstr>
      <vt:lpstr>Izvješće na kraju školske godine!</vt:lpstr>
      <vt:lpstr>PowerPointova prezentacija</vt:lpstr>
      <vt:lpstr>Najčitači:</vt:lpstr>
      <vt:lpstr>Problemi:</vt:lpstr>
      <vt:lpstr>Financiranje knjižnice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Marijana</cp:lastModifiedBy>
  <cp:revision>19</cp:revision>
  <dcterms:modified xsi:type="dcterms:W3CDTF">2017-07-04T08:56:11Z</dcterms:modified>
</cp:coreProperties>
</file>